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60" r:id="rId1"/>
  </p:sldMasterIdLst>
  <p:sldIdLst>
    <p:sldId id="256" r:id="rId2"/>
    <p:sldId id="257" r:id="rId3"/>
  </p:sldIdLst>
  <p:sldSz cx="15544800" cy="10058400"/>
  <p:notesSz cx="9296400" cy="147828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0" d="100"/>
          <a:sy n="80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9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4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4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5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6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932E1-3A05-4486-8F88-19D786BA552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2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772400" y="0"/>
            <a:ext cx="0" cy="102108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86"/>
          <a:stretch/>
        </p:blipFill>
        <p:spPr>
          <a:xfrm>
            <a:off x="8153400" y="304800"/>
            <a:ext cx="7104568" cy="4461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399" y="0"/>
            <a:ext cx="6002" cy="1005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067" t="3119" r="3731" b="2892"/>
          <a:stretch/>
        </p:blipFill>
        <p:spPr>
          <a:xfrm>
            <a:off x="263699" y="256663"/>
            <a:ext cx="7239000" cy="944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13" y="5029200"/>
            <a:ext cx="7103555" cy="4734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505200"/>
            <a:ext cx="3040078" cy="9063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86800" y="352916"/>
            <a:ext cx="7772400" cy="253915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r>
              <a:rPr lang="en-US" sz="12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-US" sz="2300" b="0" i="0" u="none" strike="noStrike" baseline="0" dirty="0" smtClean="0">
                <a:solidFill>
                  <a:srgbClr val="211D1E"/>
                </a:solidFill>
              </a:rPr>
              <a:t>Gaylord Specialty Healthcare </a:t>
            </a:r>
          </a:p>
          <a:p>
            <a:r>
              <a:rPr lang="en-US" sz="3500" b="1" i="0" u="none" strike="noStrike" baseline="0" dirty="0" smtClean="0">
                <a:solidFill>
                  <a:srgbClr val="211D1E"/>
                </a:solidFill>
              </a:rPr>
              <a:t>Comprehensive </a:t>
            </a:r>
            <a:endParaRPr lang="en-US" sz="35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3500" b="1" i="0" u="none" strike="noStrike" baseline="0" dirty="0" smtClean="0">
                <a:solidFill>
                  <a:srgbClr val="211D1E"/>
                </a:solidFill>
              </a:rPr>
              <a:t>Injured Worker Program </a:t>
            </a:r>
            <a:endParaRPr lang="en-US" sz="3500" b="0" i="0" u="none" strike="noStrike" baseline="0" dirty="0" smtClean="0">
              <a:solidFill>
                <a:srgbClr val="211D1E"/>
              </a:solidFill>
            </a:endParaRPr>
          </a:p>
          <a:p>
            <a:endParaRPr lang="en-US" sz="18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1800" b="0" i="0" u="none" strike="noStrike" baseline="0" dirty="0" smtClean="0">
                <a:solidFill>
                  <a:srgbClr val="211D1E"/>
                </a:solidFill>
              </a:rPr>
              <a:t>Among the best in the country at helping injured workers </a:t>
            </a:r>
          </a:p>
          <a:p>
            <a:r>
              <a:rPr lang="en-US" sz="1800" b="0" i="0" u="none" strike="noStrike" baseline="0" dirty="0" smtClean="0">
                <a:solidFill>
                  <a:srgbClr val="211D1E"/>
                </a:solidFill>
              </a:rPr>
              <a:t>recover and return to their highest quality of life.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686800" y="2104056"/>
            <a:ext cx="563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7600" y="67818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0" i="0" u="none" strike="noStrike" baseline="0" dirty="0" smtClean="0">
              <a:solidFill>
                <a:srgbClr val="000000"/>
              </a:solidFill>
            </a:endParaRPr>
          </a:p>
          <a:p>
            <a:r>
              <a:rPr lang="en-US" sz="1100" b="1" i="0" u="none" strike="noStrike" baseline="0" dirty="0" smtClean="0">
                <a:solidFill>
                  <a:srgbClr val="211D1E"/>
                </a:solidFill>
              </a:rPr>
              <a:t>Hospital and Outpatient Services </a:t>
            </a:r>
            <a:endParaRPr lang="en-US" sz="11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50 Gaylord Farm Road, Wallingford, CT</a:t>
            </a: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 </a:t>
            </a:r>
          </a:p>
          <a:p>
            <a:r>
              <a:rPr lang="en-US" sz="1100" b="1" i="0" u="none" strike="noStrike" baseline="0" dirty="0" smtClean="0">
                <a:solidFill>
                  <a:srgbClr val="211D1E"/>
                </a:solidFill>
              </a:rPr>
              <a:t>Physical Therapy - Cheshire </a:t>
            </a:r>
            <a:endParaRPr lang="en-US" sz="11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1154 Highland Avenue , Cheshire, CT </a:t>
            </a:r>
          </a:p>
          <a:p>
            <a:endParaRPr lang="en-US" sz="11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1100" b="1" i="0" u="none" strike="noStrike" baseline="0" dirty="0" smtClean="0">
                <a:solidFill>
                  <a:srgbClr val="211D1E"/>
                </a:solidFill>
              </a:rPr>
              <a:t>Physical Therapy - Cromwell </a:t>
            </a:r>
            <a:endParaRPr lang="en-US" sz="11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50 Berlin Road, Cromwell, CT </a:t>
            </a:r>
          </a:p>
          <a:p>
            <a:endParaRPr lang="en-US" sz="11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1100" b="1" i="0" u="none" strike="noStrike" baseline="0" dirty="0" smtClean="0">
                <a:solidFill>
                  <a:srgbClr val="211D1E"/>
                </a:solidFill>
              </a:rPr>
              <a:t>Physical Therapy - Madison </a:t>
            </a:r>
            <a:endParaRPr lang="en-US" sz="11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28 Durham Road, Durham, CT </a:t>
            </a:r>
          </a:p>
          <a:p>
            <a:endParaRPr lang="en-US" sz="11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1100" b="1" i="0" u="none" strike="noStrike" baseline="0" dirty="0" smtClean="0">
                <a:solidFill>
                  <a:srgbClr val="211D1E"/>
                </a:solidFill>
              </a:rPr>
              <a:t>Physical Therapy and Neuro</a:t>
            </a:r>
            <a:r>
              <a:rPr lang="en-US" sz="1100" b="1" i="0" u="none" strike="noStrike" dirty="0" smtClean="0">
                <a:solidFill>
                  <a:srgbClr val="211D1E"/>
                </a:solidFill>
              </a:rPr>
              <a:t> Rehabilitation</a:t>
            </a:r>
            <a:r>
              <a:rPr lang="en-US" sz="1100" b="1" i="0" u="none" strike="noStrike" baseline="0" dirty="0" smtClean="0">
                <a:solidFill>
                  <a:srgbClr val="211D1E"/>
                </a:solidFill>
              </a:rPr>
              <a:t> - North Haven </a:t>
            </a:r>
            <a:endParaRPr lang="en-US" sz="11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8 Devine Street, North Haven, CT </a:t>
            </a:r>
            <a:endParaRPr lang="en-US" sz="11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89" y="7845298"/>
            <a:ext cx="2449611" cy="7314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3754" y="8889381"/>
            <a:ext cx="1626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11D1E"/>
                </a:solidFill>
              </a:rPr>
              <a:t>g</a:t>
            </a:r>
            <a:r>
              <a:rPr lang="en-US" sz="2400" b="1" dirty="0" smtClean="0">
                <a:solidFill>
                  <a:srgbClr val="211D1E"/>
                </a:solidFill>
              </a:rPr>
              <a:t>aylord.org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85800" y="152400"/>
            <a:ext cx="71670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r>
              <a:rPr lang="en-US" sz="18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 smtClean="0">
                <a:solidFill>
                  <a:srgbClr val="211D1E"/>
                </a:solidFill>
              </a:rPr>
              <a:t>Gaylord Specialty Healthcare’s Dedicated </a:t>
            </a:r>
          </a:p>
          <a:p>
            <a:r>
              <a:rPr lang="en-US" sz="2400" b="1" i="0" u="none" strike="noStrike" baseline="0" dirty="0" smtClean="0">
                <a:solidFill>
                  <a:srgbClr val="211D1E"/>
                </a:solidFill>
              </a:rPr>
              <a:t>WORKERS’ COMPENSATION TEAM </a:t>
            </a:r>
            <a:endParaRPr lang="en-US" sz="2400" b="0" i="0" u="none" strike="noStrike" baseline="0" dirty="0" smtClean="0">
              <a:solidFill>
                <a:srgbClr val="211D1E"/>
              </a:solidFill>
            </a:endParaRPr>
          </a:p>
          <a:p>
            <a:pPr algn="ctr"/>
            <a:endParaRPr lang="en-US" sz="1800" b="0" i="0" u="none" strike="noStrike" baseline="0" dirty="0" smtClean="0">
              <a:solidFill>
                <a:srgbClr val="211D1E"/>
              </a:solidFill>
              <a:latin typeface="Nunito Sans Light" panose="000004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85800" y="12192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5800" y="1295400"/>
            <a:ext cx="6240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solidFill>
                  <a:srgbClr val="211D1E"/>
                </a:solidFill>
              </a:rPr>
              <a:t>Making the Workers’ Compensation Process </a:t>
            </a:r>
            <a:r>
              <a:rPr lang="en-US" sz="1800" b="1" dirty="0">
                <a:solidFill>
                  <a:srgbClr val="211D1E"/>
                </a:solidFill>
              </a:rPr>
              <a:t>Easy and Efficient 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338" y="2467365"/>
            <a:ext cx="1295400" cy="152175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5909" y="2438400"/>
            <a:ext cx="1295400" cy="155071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495" y="4855975"/>
            <a:ext cx="1313243" cy="154482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4831" y="4847954"/>
            <a:ext cx="1306478" cy="154915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5458641" y="4980023"/>
            <a:ext cx="77724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Workers’ Comp. Liaison </a:t>
            </a:r>
          </a:p>
          <a:p>
            <a:r>
              <a:rPr lang="en-US" sz="1100" b="1" i="0" u="none" strike="noStrike" baseline="0" dirty="0" smtClean="0">
                <a:solidFill>
                  <a:srgbClr val="211D1E"/>
                </a:solidFill>
              </a:rPr>
              <a:t>Elizabeth Weber, RN, BSN </a:t>
            </a:r>
            <a:endParaRPr lang="en-US" sz="11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(860) 426-5973 </a:t>
            </a: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eweber@gaylord.org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39335" y="4304402"/>
            <a:ext cx="777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>
                <a:solidFill>
                  <a:srgbClr val="211D1E"/>
                </a:solidFill>
              </a:rPr>
              <a:t>To Make an </a:t>
            </a:r>
          </a:p>
          <a:p>
            <a:pPr lvl="0"/>
            <a:r>
              <a:rPr lang="en-US" sz="1200" b="1" dirty="0">
                <a:solidFill>
                  <a:srgbClr val="211D1E"/>
                </a:solidFill>
              </a:rPr>
              <a:t>Inpatient Referral: </a:t>
            </a:r>
            <a:endParaRPr lang="en-US" sz="1200" dirty="0">
              <a:solidFill>
                <a:srgbClr val="211D1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7411" y="4304402"/>
            <a:ext cx="777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>
                <a:solidFill>
                  <a:srgbClr val="211D1E"/>
                </a:solidFill>
              </a:rPr>
              <a:t>To Establish a </a:t>
            </a:r>
          </a:p>
          <a:p>
            <a:pPr lvl="0"/>
            <a:r>
              <a:rPr lang="en-US" sz="1200" b="1" dirty="0">
                <a:solidFill>
                  <a:srgbClr val="211D1E"/>
                </a:solidFill>
              </a:rPr>
              <a:t>Contract or Single Case Agreement: </a:t>
            </a:r>
            <a:endParaRPr lang="en-US" sz="1200" dirty="0">
              <a:solidFill>
                <a:srgbClr val="211D1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35138" y="4953000"/>
            <a:ext cx="77724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100" dirty="0">
                <a:solidFill>
                  <a:srgbClr val="211D1E"/>
                </a:solidFill>
              </a:rPr>
              <a:t>Manager of Payer Relations </a:t>
            </a:r>
          </a:p>
          <a:p>
            <a:pPr lvl="0"/>
            <a:r>
              <a:rPr lang="en-US" sz="1100" b="1" dirty="0">
                <a:solidFill>
                  <a:srgbClr val="211D1E"/>
                </a:solidFill>
              </a:rPr>
              <a:t>Kathryn Prevost, RN </a:t>
            </a:r>
            <a:endParaRPr lang="en-US" sz="1100" dirty="0">
              <a:solidFill>
                <a:srgbClr val="211D1E"/>
              </a:solidFill>
            </a:endParaRPr>
          </a:p>
          <a:p>
            <a:pPr lvl="0"/>
            <a:r>
              <a:rPr lang="en-US" sz="1100" dirty="0">
                <a:solidFill>
                  <a:srgbClr val="211D1E"/>
                </a:solidFill>
              </a:rPr>
              <a:t>(203) 294-3279 </a:t>
            </a:r>
          </a:p>
          <a:p>
            <a:pPr lvl="0"/>
            <a:r>
              <a:rPr lang="en-US" sz="1100" dirty="0">
                <a:solidFill>
                  <a:srgbClr val="211D1E"/>
                </a:solidFill>
              </a:rPr>
              <a:t>kprevost@gaylord.org 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" y="1763646"/>
            <a:ext cx="777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</a:endParaRPr>
          </a:p>
          <a:p>
            <a:r>
              <a:rPr lang="en-US" sz="1200" b="0" i="0" u="none" strike="noStrike" baseline="0" dirty="0" smtClean="0">
                <a:solidFill>
                  <a:srgbClr val="211D1E"/>
                </a:solidFill>
              </a:rPr>
              <a:t>Dedicated </a:t>
            </a:r>
          </a:p>
          <a:p>
            <a:r>
              <a:rPr lang="en-US" sz="1200" b="1" i="0" u="none" strike="noStrike" baseline="0" dirty="0" smtClean="0">
                <a:solidFill>
                  <a:srgbClr val="211D1E"/>
                </a:solidFill>
              </a:rPr>
              <a:t>Workers’ Compensation Physician: 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3997499" y="1754415"/>
            <a:ext cx="777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r>
              <a:rPr lang="en-US" sz="1200" b="0" i="0" u="none" strike="noStrike" baseline="0" dirty="0" smtClean="0">
                <a:solidFill>
                  <a:srgbClr val="211D1E"/>
                </a:solidFill>
              </a:rPr>
              <a:t>To Make an </a:t>
            </a:r>
          </a:p>
          <a:p>
            <a:r>
              <a:rPr lang="en-US" sz="1200" b="1" i="0" u="none" strike="noStrike" baseline="0" dirty="0" smtClean="0">
                <a:solidFill>
                  <a:srgbClr val="211D1E"/>
                </a:solidFill>
              </a:rPr>
              <a:t>Outpatient Referral: 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2027852" y="2284819"/>
            <a:ext cx="77724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Medical Director, </a:t>
            </a: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Outpatient and Workers’ </a:t>
            </a: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Compensation Services </a:t>
            </a:r>
          </a:p>
          <a:p>
            <a:r>
              <a:rPr lang="en-US" sz="1100" b="1" i="0" u="none" strike="noStrike" baseline="0" dirty="0" smtClean="0">
                <a:solidFill>
                  <a:srgbClr val="211D1E"/>
                </a:solidFill>
              </a:rPr>
              <a:t>Jerrold L. Kaplan, MD </a:t>
            </a:r>
            <a:endParaRPr lang="en-US" sz="11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(203) 284-2845 </a:t>
            </a: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jkaplan@gaylord.org </a:t>
            </a:r>
            <a:endParaRPr lang="en-US" sz="1100" dirty="0"/>
          </a:p>
        </p:txBody>
      </p:sp>
      <p:sp>
        <p:nvSpPr>
          <p:cNvPr id="36" name="Rectangle 35"/>
          <p:cNvSpPr/>
          <p:nvPr/>
        </p:nvSpPr>
        <p:spPr>
          <a:xfrm>
            <a:off x="5486400" y="2499520"/>
            <a:ext cx="77724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Workers’ Comp. Liaison </a:t>
            </a:r>
          </a:p>
          <a:p>
            <a:r>
              <a:rPr lang="en-US" sz="1100" b="1" i="0" u="none" strike="noStrike" baseline="0" dirty="0" smtClean="0">
                <a:solidFill>
                  <a:srgbClr val="211D1E"/>
                </a:solidFill>
              </a:rPr>
              <a:t>Jaclyn Magnuszewski, COTA </a:t>
            </a:r>
            <a:endParaRPr lang="en-US" sz="11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(203) 284-2989 </a:t>
            </a: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jmagnuszewski@gaylord.org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3521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262" y="5193806"/>
            <a:ext cx="7248772" cy="4560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62" y="304390"/>
            <a:ext cx="7242676" cy="9449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399" y="0"/>
            <a:ext cx="6002" cy="1005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51740"/>
          <a:stretch/>
        </p:blipFill>
        <p:spPr>
          <a:xfrm>
            <a:off x="8011113" y="316423"/>
            <a:ext cx="7248772" cy="4560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064172"/>
            <a:ext cx="2723147" cy="333711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09600" y="457200"/>
            <a:ext cx="77724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" panose="00000800000000000000" pitchFamily="2" charset="0"/>
            </a:endParaRPr>
          </a:p>
          <a:p>
            <a:r>
              <a:rPr lang="en-US" sz="3600" b="1" i="0" u="none" strike="noStrike" baseline="0" dirty="0" smtClean="0">
                <a:solidFill>
                  <a:srgbClr val="211D1E"/>
                </a:solidFill>
              </a:rPr>
              <a:t>All Inclusive </a:t>
            </a:r>
            <a:endParaRPr lang="en-US" sz="3600" dirty="0">
              <a:solidFill>
                <a:srgbClr val="211D1E"/>
              </a:solidFill>
            </a:endParaRPr>
          </a:p>
          <a:p>
            <a:r>
              <a:rPr lang="en-US" sz="3600" b="0" i="0" u="none" strike="noStrike" baseline="0" dirty="0" smtClean="0">
                <a:solidFill>
                  <a:srgbClr val="211D1E"/>
                </a:solidFill>
              </a:rPr>
              <a:t>Recovery for Injured Workers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1699230"/>
            <a:ext cx="7772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r>
              <a:rPr lang="en-US" sz="1200" b="0" i="0" u="none" strike="noStrike" baseline="0" dirty="0" smtClean="0">
                <a:solidFill>
                  <a:srgbClr val="211D1E"/>
                </a:solidFill>
              </a:rPr>
              <a:t>From simple to catastrophic care, our record for restoring function and returning people to work </a:t>
            </a:r>
          </a:p>
          <a:p>
            <a:r>
              <a:rPr lang="en-US" sz="1200" b="0" i="0" u="none" strike="noStrike" baseline="0" dirty="0" smtClean="0">
                <a:solidFill>
                  <a:srgbClr val="211D1E"/>
                </a:solidFill>
              </a:rPr>
              <a:t>demonstrates our decades of experience and superior care. </a:t>
            </a:r>
          </a:p>
          <a:p>
            <a:endParaRPr lang="en-US" sz="1200" b="0" i="0" u="none" strike="noStrike" baseline="0" dirty="0" smtClean="0">
              <a:solidFill>
                <a:srgbClr val="211D1E"/>
              </a:solidFill>
            </a:endParaRPr>
          </a:p>
          <a:p>
            <a:r>
              <a:rPr lang="en-US" sz="1200" b="0" i="0" u="none" strike="noStrike" baseline="0" dirty="0" smtClean="0">
                <a:solidFill>
                  <a:srgbClr val="211D1E"/>
                </a:solidFill>
              </a:rPr>
              <a:t>We provide the injured worker with the latest evidence-based rehabilitation while supporting </a:t>
            </a:r>
          </a:p>
          <a:p>
            <a:r>
              <a:rPr lang="en-US" sz="1200" b="0" i="0" u="none" strike="noStrike" baseline="0" dirty="0" smtClean="0">
                <a:solidFill>
                  <a:srgbClr val="211D1E"/>
                </a:solidFill>
              </a:rPr>
              <a:t>and educating family members in a healing environment.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657432" y="3048000"/>
            <a:ext cx="3850106" cy="338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Well respected 137-Bed Inpatient                                                    Long-Term Acute Care Hospital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5 Location Outpatient Therapy Program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Dedicated Workers’ Compensation Team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In-House Neuropsychology Department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Comprehensive Concussion Program 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CARF Accreditation in Spinal Cord Injury,                                 Stroke &amp; Brain Injury Rehabilitation Programs -                         both Inpatient &amp; Outpatient 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Guest Housing For Overnight Visitors/Family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Large Indoor Therapy Pool – Inpatient</a:t>
            </a:r>
            <a:r>
              <a:rPr lang="en-US" sz="1200" b="0" i="0" u="none" strike="noStrike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 &amp;</a:t>
            </a: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 Outpatient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Support Groups For Patients &amp; Caregivers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9516" y="7010400"/>
            <a:ext cx="3415100" cy="227468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57200" y="66294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" panose="00000800000000000000" pitchFamily="2" charset="0"/>
            </a:endParaRPr>
          </a:p>
          <a:p>
            <a:r>
              <a:rPr lang="en-US" sz="2400" b="1" i="0" u="none" strike="noStrike" baseline="0" dirty="0" smtClean="0">
                <a:solidFill>
                  <a:srgbClr val="211D1E"/>
                </a:solidFill>
              </a:rPr>
              <a:t>Inpatient: </a:t>
            </a:r>
            <a:r>
              <a:rPr lang="en-US" sz="2400" b="0" i="0" u="none" strike="noStrike" baseline="0" dirty="0" smtClean="0">
                <a:solidFill>
                  <a:srgbClr val="211D1E"/>
                </a:solidFill>
              </a:rPr>
              <a:t>The Perfect </a:t>
            </a:r>
          </a:p>
          <a:p>
            <a:r>
              <a:rPr lang="en-US" sz="2400" b="0" i="0" u="none" strike="noStrike" baseline="0" dirty="0" smtClean="0">
                <a:solidFill>
                  <a:srgbClr val="211D1E"/>
                </a:solidFill>
              </a:rPr>
              <a:t>Environment To Heal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09600" y="7391400"/>
            <a:ext cx="3326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endParaRPr lang="en-US" sz="1200" b="0" i="0" u="none" strike="noStrike" baseline="0" dirty="0" smtClean="0">
              <a:latin typeface="Nunito Sans Light" panose="00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All Private Inpatient Rooms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Located on 400+ Scenic Acres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4,500 Sq. Ft. State-Of-The-Art Rehab Gym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Assistive Technology Program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Home Simulation Area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Largest Adaptive Sports Program in                                       the Region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Cutting Edge Rehab Technology </a:t>
            </a:r>
            <a:endParaRPr lang="en-US" sz="1200" b="0" i="0" u="none" strike="noStrike" baseline="0" dirty="0" smtClean="0">
              <a:solidFill>
                <a:srgbClr val="211D1E"/>
              </a:solidFill>
              <a:ea typeface="Microsoft YaHei" panose="020B0503020204020204" pitchFamily="34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05800" y="247471"/>
            <a:ext cx="7772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</a:endParaRPr>
          </a:p>
          <a:p>
            <a:r>
              <a:rPr lang="en-US" sz="3000" b="1" i="0" u="none" strike="noStrike" baseline="0" dirty="0" smtClean="0">
                <a:solidFill>
                  <a:srgbClr val="211D1E"/>
                </a:solidFill>
              </a:rPr>
              <a:t>Outpatient: </a:t>
            </a:r>
            <a:r>
              <a:rPr lang="en-US" sz="3000" b="0" i="0" u="none" strike="noStrike" baseline="0" dirty="0" smtClean="0">
                <a:solidFill>
                  <a:srgbClr val="211D1E"/>
                </a:solidFill>
              </a:rPr>
              <a:t>Specializing In                                                   Treating Injured Workers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382000" y="1575137"/>
            <a:ext cx="431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Expertise in addressing work capacity concerns and </a:t>
            </a:r>
          </a:p>
          <a:p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facilitating return-to-work planning. </a:t>
            </a:r>
          </a:p>
          <a:p>
            <a:endParaRPr lang="en-US" sz="1200" b="0" i="0" u="none" strike="noStrike" baseline="0" dirty="0" smtClean="0">
              <a:solidFill>
                <a:srgbClr val="211D1E"/>
              </a:solidFill>
              <a:ea typeface="Microsoft YaHei" panose="020B0503020204020204" pitchFamily="34" charset="-122"/>
            </a:endParaRPr>
          </a:p>
          <a:p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We focus on improving movement, mobility and strength to restore, maintain and promote optimal physical function. </a:t>
            </a:r>
            <a:endParaRPr lang="en-US" sz="1200" dirty="0"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91386" y="2416076"/>
            <a:ext cx="77724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endParaRPr lang="en-US" sz="1200" b="0" i="0" u="none" strike="noStrike" baseline="0" dirty="0" smtClean="0">
              <a:latin typeface="Nunito Sans Light" panose="00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11D1E"/>
                </a:solidFill>
                <a:cs typeface="Microsoft Tai Le" panose="020B0502040204020203" pitchFamily="34" charset="0"/>
              </a:rPr>
              <a:t>5</a:t>
            </a: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 Convenient </a:t>
            </a:r>
            <a:r>
              <a:rPr lang="en-US" sz="1200" b="0" i="0" u="none" strike="noStrike" baseline="0" dirty="0" err="1" smtClean="0">
                <a:solidFill>
                  <a:srgbClr val="211D1E"/>
                </a:solidFill>
                <a:cs typeface="Microsoft Tai Le" panose="020B0502040204020203" pitchFamily="34" charset="0"/>
              </a:rPr>
              <a:t>Oupatient</a:t>
            </a: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 Locations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Large Indoor Therapy Pool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Neuropsychology Program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err="1" smtClean="0">
                <a:solidFill>
                  <a:srgbClr val="211D1E"/>
                </a:solidFill>
                <a:cs typeface="Microsoft Tai Le" panose="020B0502040204020203" pitchFamily="34" charset="0"/>
              </a:rPr>
              <a:t>Physiatry</a:t>
            </a: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Aphasia &amp; Cognitive Day Therapy Program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Bionic Exoskeletons - </a:t>
            </a:r>
            <a:r>
              <a:rPr lang="en-US" sz="1200" b="0" i="0" u="none" strike="noStrike" baseline="0" dirty="0" err="1" smtClean="0">
                <a:solidFill>
                  <a:srgbClr val="211D1E"/>
                </a:solidFill>
                <a:cs typeface="Microsoft Tai Le" panose="020B0502040204020203" pitchFamily="34" charset="0"/>
              </a:rPr>
              <a:t>Ekso</a:t>
            </a: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™ &amp; ReWalk™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Comprehensive Center for Concussion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PT, OT, Speech and Aquatic Therapy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Vestibular Therapy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Vision Therapy </a:t>
            </a:r>
            <a:endParaRPr lang="en-US" sz="1200" b="0" i="0" u="none" strike="noStrike" baseline="0" dirty="0" smtClean="0">
              <a:solidFill>
                <a:srgbClr val="211D1E"/>
              </a:solidFill>
              <a:cs typeface="Microsoft Tai Le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11113" y="5070478"/>
            <a:ext cx="72749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pPr algn="ctr"/>
            <a:r>
              <a:rPr lang="en-US" sz="3000" b="0" i="0" u="none" strike="noStrike" baseline="0" dirty="0" smtClean="0">
                <a:solidFill>
                  <a:srgbClr val="211D1E"/>
                </a:solidFill>
              </a:rPr>
              <a:t>High Level Care = </a:t>
            </a:r>
            <a:r>
              <a:rPr lang="en-US" sz="3000" b="1" i="0" u="none" strike="noStrike" baseline="0" dirty="0" smtClean="0">
                <a:solidFill>
                  <a:srgbClr val="211D1E"/>
                </a:solidFill>
              </a:rPr>
              <a:t>Better Outcomes 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16" y="7162800"/>
            <a:ext cx="1846548" cy="170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8037262" y="5962471"/>
            <a:ext cx="3621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 smtClean="0">
                <a:solidFill>
                  <a:srgbClr val="211D1E"/>
                </a:solidFill>
              </a:rPr>
              <a:t>Gaylord Patients are</a:t>
            </a:r>
            <a:r>
              <a:rPr lang="en-US" sz="2400" b="0" i="0" u="none" strike="noStrike" dirty="0" smtClean="0">
                <a:solidFill>
                  <a:srgbClr val="211D1E"/>
                </a:solidFill>
              </a:rPr>
              <a:t> </a:t>
            </a:r>
          </a:p>
          <a:p>
            <a:pPr algn="ctr"/>
            <a:r>
              <a:rPr lang="en-US" sz="2400" b="0" i="0" u="none" strike="noStrike" baseline="0" dirty="0" smtClean="0">
                <a:solidFill>
                  <a:srgbClr val="211D1E"/>
                </a:solidFill>
              </a:rPr>
              <a:t>Able to </a:t>
            </a:r>
            <a:r>
              <a:rPr lang="en-US" sz="2400" b="1" i="0" u="none" strike="noStrike" baseline="0" dirty="0" smtClean="0">
                <a:solidFill>
                  <a:srgbClr val="211D1E"/>
                </a:solidFill>
              </a:rPr>
              <a:t>Return</a:t>
            </a:r>
            <a:r>
              <a:rPr lang="en-US" sz="2400" b="0" i="0" u="none" strike="noStrike" baseline="0" dirty="0" smtClean="0">
                <a:solidFill>
                  <a:srgbClr val="211D1E"/>
                </a:solidFill>
              </a:rPr>
              <a:t> </a:t>
            </a:r>
            <a:r>
              <a:rPr lang="en-US" sz="2400" b="1" i="0" u="none" strike="noStrike" baseline="0" dirty="0" smtClean="0">
                <a:solidFill>
                  <a:srgbClr val="211D1E"/>
                </a:solidFill>
              </a:rPr>
              <a:t>to their </a:t>
            </a:r>
          </a:p>
          <a:p>
            <a:pPr algn="ctr"/>
            <a:r>
              <a:rPr lang="en-US" sz="2400" b="1" i="0" u="none" strike="noStrike" baseline="0" dirty="0" smtClean="0">
                <a:solidFill>
                  <a:srgbClr val="211D1E"/>
                </a:solidFill>
              </a:rPr>
              <a:t>Homes &amp; Lives 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8037262" y="8878669"/>
            <a:ext cx="3621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Percentage of Workers’ Comp Inpatients </a:t>
            </a:r>
          </a:p>
          <a:p>
            <a:pPr algn="ctr"/>
            <a:r>
              <a:rPr lang="en-US" sz="1200" dirty="0" smtClean="0"/>
              <a:t>Discharged Back to the Community,                                     </a:t>
            </a:r>
          </a:p>
          <a:p>
            <a:pPr algn="ctr"/>
            <a:r>
              <a:rPr lang="en-US" sz="1200" dirty="0" smtClean="0"/>
              <a:t>FY2022 Gaylord Data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8732750" y="7733023"/>
            <a:ext cx="234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94.6</a:t>
            </a:r>
            <a:r>
              <a:rPr lang="en-US" sz="2400" dirty="0" smtClean="0">
                <a:solidFill>
                  <a:schemeClr val="bg1"/>
                </a:solidFill>
              </a:rPr>
              <a:t>%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1658600" y="6401284"/>
            <a:ext cx="0" cy="2666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03" y="-161974"/>
            <a:ext cx="4725993" cy="521804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1658600" y="5727337"/>
            <a:ext cx="36012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pPr algn="ctr"/>
            <a:r>
              <a:rPr lang="en-US" sz="2400" b="0" i="0" u="none" strike="noStrike" baseline="0" dirty="0" smtClean="0">
                <a:solidFill>
                  <a:srgbClr val="211D1E"/>
                </a:solidFill>
              </a:rPr>
              <a:t>Percentage of Patients </a:t>
            </a:r>
          </a:p>
          <a:p>
            <a:pPr algn="ctr"/>
            <a:r>
              <a:rPr lang="en-US" sz="2400" b="0" i="0" u="none" strike="noStrike" baseline="0" dirty="0" smtClean="0">
                <a:solidFill>
                  <a:srgbClr val="211D1E"/>
                </a:solidFill>
              </a:rPr>
              <a:t>with </a:t>
            </a:r>
            <a:r>
              <a:rPr lang="en-US" sz="2400" b="1" i="0" u="none" strike="noStrike" baseline="0" dirty="0" smtClean="0">
                <a:solidFill>
                  <a:srgbClr val="211D1E"/>
                </a:solidFill>
              </a:rPr>
              <a:t>No Post-Discharge </a:t>
            </a:r>
            <a:endParaRPr lang="en-US" sz="2400" b="0" i="0" u="none" strike="noStrike" baseline="0" dirty="0" smtClean="0">
              <a:solidFill>
                <a:srgbClr val="211D1E"/>
              </a:solidFill>
            </a:endParaRPr>
          </a:p>
          <a:p>
            <a:pPr algn="ctr"/>
            <a:r>
              <a:rPr lang="en-US" sz="2400" b="1" i="0" u="none" strike="noStrike" baseline="0" dirty="0" smtClean="0">
                <a:solidFill>
                  <a:srgbClr val="211D1E"/>
                </a:solidFill>
              </a:rPr>
              <a:t>Hospitalizations 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12545937" y="7235660"/>
            <a:ext cx="161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Neuro Program</a:t>
            </a:r>
            <a:endParaRPr lang="en-US" sz="1800" dirty="0"/>
          </a:p>
        </p:txBody>
      </p:sp>
      <p:sp>
        <p:nvSpPr>
          <p:cNvPr id="34" name="Rectangle 33"/>
          <p:cNvSpPr/>
          <p:nvPr/>
        </p:nvSpPr>
        <p:spPr>
          <a:xfrm>
            <a:off x="11658600" y="9125145"/>
            <a:ext cx="3627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IT Health Track Data 4/1/2020 - 3/31/2021</a:t>
            </a:r>
          </a:p>
          <a:p>
            <a:pPr algn="ctr"/>
            <a:r>
              <a:rPr lang="en-US" sz="1200" dirty="0" smtClean="0"/>
              <a:t>Gaylord Inpatients, 90 Day Follow-up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12627230" y="7467600"/>
            <a:ext cx="1563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100</a:t>
            </a:r>
            <a:r>
              <a:rPr lang="en-US" sz="4800" dirty="0" smtClean="0">
                <a:solidFill>
                  <a:srgbClr val="0070C0"/>
                </a:solidFill>
              </a:rPr>
              <a:t>%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684749" y="8201948"/>
            <a:ext cx="3575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Had </a:t>
            </a:r>
            <a:r>
              <a:rPr lang="en-US" sz="2000" b="1" dirty="0" smtClean="0"/>
              <a:t>NO</a:t>
            </a:r>
            <a:r>
              <a:rPr lang="en-US" sz="2000" dirty="0" smtClean="0"/>
              <a:t> Post-Discharge</a:t>
            </a:r>
          </a:p>
          <a:p>
            <a:pPr algn="ctr"/>
            <a:r>
              <a:rPr lang="en-US" sz="2000" dirty="0" smtClean="0"/>
              <a:t> Hospitalizations</a:t>
            </a:r>
            <a:endParaRPr lang="en-US" sz="20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581" y="6502863"/>
            <a:ext cx="1463195" cy="9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9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497</Words>
  <Application>Microsoft Office PowerPoint</Application>
  <PresentationFormat>Custom</PresentationFormat>
  <Paragraphs>123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Microsoft YaHei</vt:lpstr>
      <vt:lpstr>Microsoft YaHei Light</vt:lpstr>
      <vt:lpstr>Arial</vt:lpstr>
      <vt:lpstr>Calibri</vt:lpstr>
      <vt:lpstr>Calibri Light</vt:lpstr>
      <vt:lpstr>Microsoft Tai Le</vt:lpstr>
      <vt:lpstr>Nunito Sans</vt:lpstr>
      <vt:lpstr>Nunito Sans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Kevin</dc:creator>
  <cp:lastModifiedBy>Johnson, Kevin</cp:lastModifiedBy>
  <cp:revision>13</cp:revision>
  <cp:lastPrinted>2023-12-13T20:44:52Z</cp:lastPrinted>
  <dcterms:created xsi:type="dcterms:W3CDTF">2023-12-13T19:10:35Z</dcterms:created>
  <dcterms:modified xsi:type="dcterms:W3CDTF">2023-12-14T13:56:17Z</dcterms:modified>
</cp:coreProperties>
</file>